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DB6C24-588A-4795-A5F1-0072ABA008DA}">
          <p14:sldIdLst>
            <p14:sldId id="265"/>
            <p14:sldId id="256"/>
            <p14:sldId id="266"/>
            <p14:sldId id="267"/>
            <p14:sldId id="268"/>
            <p14:sldId id="269"/>
            <p14:sldId id="270"/>
            <p14:sldId id="271"/>
            <p14:sldId id="272"/>
            <p14:sldId id="273"/>
            <p14:sldId id="274"/>
            <p14:sldId id="275"/>
            <p14:sldId id="276"/>
            <p14:sldId id="277"/>
            <p14:sldId id="278"/>
            <p14:sldId id="279"/>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56823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9215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107301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37933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809862-17F8-4EE4-942A-2529D2BF8616}"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407398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809862-17F8-4EE4-942A-2529D2BF8616}"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48985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809862-17F8-4EE4-942A-2529D2BF8616}"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04952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809862-17F8-4EE4-942A-2529D2BF8616}"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298406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09862-17F8-4EE4-942A-2529D2BF8616}" type="datetimeFigureOut">
              <a:rPr lang="en-US" smtClean="0"/>
              <a:t>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8431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773087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80911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09862-17F8-4EE4-942A-2529D2BF8616}" type="datetimeFigureOut">
              <a:rPr lang="en-US" smtClean="0"/>
              <a:t>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5C3B-A78D-433E-99EE-4D1030EEC89C}" type="slidenum">
              <a:rPr lang="en-US" smtClean="0"/>
              <a:t>‹#›</a:t>
            </a:fld>
            <a:endParaRPr lang="en-US"/>
          </a:p>
        </p:txBody>
      </p:sp>
    </p:spTree>
    <p:extLst>
      <p:ext uri="{BB962C8B-B14F-4D97-AF65-F5344CB8AC3E}">
        <p14:creationId xmlns:p14="http://schemas.microsoft.com/office/powerpoint/2010/main" val="4226948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Centre for Research in Art of Film and Television</a:t>
            </a:r>
            <a:endParaRPr lang="en-US" dirty="0"/>
          </a:p>
        </p:txBody>
      </p:sp>
      <p:sp>
        <p:nvSpPr>
          <p:cNvPr id="3" name="Content Placeholder 2"/>
          <p:cNvSpPr>
            <a:spLocks noGrp="1"/>
          </p:cNvSpPr>
          <p:nvPr>
            <p:ph idx="1"/>
          </p:nvPr>
        </p:nvSpPr>
        <p:spPr>
          <a:xfrm>
            <a:off x="457200" y="2514600"/>
            <a:ext cx="8229600" cy="3611563"/>
          </a:xfrm>
        </p:spPr>
        <p:txBody>
          <a:bodyPr/>
          <a:lstStyle/>
          <a:p>
            <a:pPr marL="0" indent="0">
              <a:buNone/>
            </a:pPr>
            <a:r>
              <a:rPr lang="en-US" sz="2400" dirty="0" smtClean="0"/>
              <a:t>	B-11</a:t>
            </a:r>
            <a:r>
              <a:rPr lang="en-US" sz="2400" dirty="0"/>
              <a:t>, IMM BUILDING. QUTAB INSTITUTIONAL AREA, </a:t>
            </a:r>
            <a:endParaRPr lang="en-US" sz="2400" dirty="0" smtClean="0"/>
          </a:p>
          <a:p>
            <a:pPr marL="0" indent="0">
              <a:buNone/>
            </a:pPr>
            <a:r>
              <a:rPr lang="en-US" sz="2400" dirty="0" smtClean="0"/>
              <a:t>			NEW DELHI-110016</a:t>
            </a:r>
            <a:endParaRPr lang="en-US" sz="2400" dirty="0"/>
          </a:p>
          <a:p>
            <a:pPr marL="0" indent="0">
              <a:buNone/>
            </a:pPr>
            <a:endParaRPr lang="en-US" dirty="0" smtClean="0"/>
          </a:p>
          <a:p>
            <a:pPr marL="0" indent="0">
              <a:buNone/>
            </a:pPr>
            <a:r>
              <a:rPr lang="en-US" sz="2400" dirty="0" smtClean="0"/>
              <a:t>		     Tel</a:t>
            </a:r>
            <a:r>
              <a:rPr lang="en-US" sz="2400" dirty="0"/>
              <a:t>: 98 99 25 11 33 / 44 / </a:t>
            </a:r>
            <a:r>
              <a:rPr lang="en-US" sz="2400" dirty="0" smtClean="0"/>
              <a:t>55</a:t>
            </a:r>
          </a:p>
          <a:p>
            <a:pPr marL="0" indent="0">
              <a:buNone/>
            </a:pPr>
            <a:r>
              <a:rPr lang="en-US" sz="2400" b="1" dirty="0" smtClean="0"/>
              <a:t>		      www.craftfilmschool.com</a:t>
            </a:r>
            <a:endParaRPr lang="en-US" b="1" dirty="0"/>
          </a:p>
          <a:p>
            <a:endParaRPr lang="en-US" dirty="0"/>
          </a:p>
        </p:txBody>
      </p:sp>
    </p:spTree>
    <p:extLst>
      <p:ext uri="{BB962C8B-B14F-4D97-AF65-F5344CB8AC3E}">
        <p14:creationId xmlns:p14="http://schemas.microsoft.com/office/powerpoint/2010/main" val="2428003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we avoid Proximity Effect?</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a:t>Proximity effect has an influence on the frequency response of a directional microphone. Starting a few inches from the sound source, you will begin to notice a rising bass response from the microphone as you move the microphone closer and closer to the source. Proximity effect can either be a blessing or a curse, depending on how it is used. </a:t>
            </a:r>
            <a:endParaRPr lang="en-US" dirty="0" smtClean="0"/>
          </a:p>
          <a:p>
            <a:pPr marL="0" indent="0">
              <a:buNone/>
            </a:pPr>
            <a:r>
              <a:rPr lang="en-US" dirty="0" smtClean="0"/>
              <a:t>A </a:t>
            </a:r>
            <a:r>
              <a:rPr lang="en-US" dirty="0"/>
              <a:t>singer can get a deep, earthy sound by singing very close, then change to a more penetrating sound by singing louder while moving the microphone away. This kind of creative use takes some practice, but is very effective. On the other hand, singing at the same volume (with no special effects desired) and moving the microphone in and out will create problems of tonal balance, apart from changes in overall mic level. Some performers also like to work very close at all times to “beef up” an ordinarily “light” voice. Announcers often do this to add </a:t>
            </a:r>
            <a:r>
              <a:rPr lang="en-US" dirty="0" smtClean="0"/>
              <a:t>emphasis</a:t>
            </a:r>
          </a:p>
          <a:p>
            <a:pPr marL="0" indent="0">
              <a:buNone/>
            </a:pPr>
            <a:r>
              <a:rPr lang="en-US" dirty="0"/>
              <a:t>Proximity effect can be used effectively to cut feedback in a sound reinforcement situation. If the performer works very close to the mic, and doesn’t need the extra bass, an equalizer can be used to turn down the channel’s bass response. This makes the microphone less sensitive to feedback at low frequencies, since it is now less sensitive to any low-frequency signal arriving from more than a few inches away. (This equalization technique can also help reduce the effect of any handling noise.)</a:t>
            </a:r>
            <a:r>
              <a:rPr lang="en-US" dirty="0" smtClean="0"/>
              <a:t>.</a:t>
            </a:r>
            <a:endParaRPr lang="en-US" dirty="0"/>
          </a:p>
        </p:txBody>
      </p:sp>
    </p:spTree>
    <p:extLst>
      <p:ext uri="{BB962C8B-B14F-4D97-AF65-F5344CB8AC3E}">
        <p14:creationId xmlns:p14="http://schemas.microsoft.com/office/powerpoint/2010/main" val="277184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0000" lnSpcReduction="20000"/>
          </a:bodyPr>
          <a:lstStyle/>
          <a:p>
            <a:pPr marL="0" indent="0">
              <a:buNone/>
            </a:pPr>
            <a:r>
              <a:rPr lang="en-US" dirty="0" smtClean="0"/>
              <a:t>Using </a:t>
            </a:r>
            <a:r>
              <a:rPr lang="en-US" dirty="0"/>
              <a:t>an </a:t>
            </a:r>
            <a:r>
              <a:rPr lang="en-US" dirty="0" smtClean="0"/>
              <a:t>omnidirectional</a:t>
            </a:r>
            <a:r>
              <a:rPr lang="en-US" dirty="0"/>
              <a:t> </a:t>
            </a:r>
            <a:r>
              <a:rPr lang="en-US" dirty="0" smtClean="0"/>
              <a:t>type </a:t>
            </a:r>
            <a:r>
              <a:rPr lang="en-US" dirty="0"/>
              <a:t>microphone instead of a directional type can help accomplish this. Whether you should select a directional or omnidirectional type microphone can depend on the application (recording vs. sound reinforcement, for example), the acoustic conditions, the working distance required and the kind of sound you wish to achieve. Directional microphones can suppress unwanted noise, reduce the effects of reverberation and increase gain before feedback. But in good acoustic surroundings, omnidirectional microphones can preserve the “sound” of the recording location, and are often preferred for their flatness of response and freedom from proximity effect. Also, compared to directional microphones, omnidirectional microphones are normally less prone to producing mechanical or handling noise and better at resisting wind noise when used outdoors. Omnis are also less susceptible to “popping” which can be caused by certain explosive consonants in speech (plosives), such as “p,” “b” and “t.” Serious applications may require both types of microphones be readily available in order to select the most suitable type for the application and the kind of sound you wish to achieve.</a:t>
            </a:r>
            <a:endParaRPr lang="en-US" dirty="0"/>
          </a:p>
        </p:txBody>
      </p:sp>
    </p:spTree>
    <p:extLst>
      <p:ext uri="{BB962C8B-B14F-4D97-AF65-F5344CB8AC3E}">
        <p14:creationId xmlns:p14="http://schemas.microsoft.com/office/powerpoint/2010/main" val="387449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of Sound</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Pitch:the </a:t>
            </a:r>
            <a:r>
              <a:rPr lang="en-US" dirty="0"/>
              <a:t>relative highness or </a:t>
            </a:r>
            <a:r>
              <a:rPr lang="en-US" dirty="0" smtClean="0"/>
              <a:t>lowness </a:t>
            </a:r>
            <a:r>
              <a:rPr lang="en-US" dirty="0"/>
              <a:t>we hear in sound measurable by vibrations per second.</a:t>
            </a:r>
          </a:p>
          <a:p>
            <a:pPr algn="just"/>
            <a:r>
              <a:rPr lang="en-US" dirty="0" smtClean="0"/>
              <a:t>Dynamics: degrees </a:t>
            </a:r>
            <a:r>
              <a:rPr lang="en-US" dirty="0"/>
              <a:t>of loudness or softness in </a:t>
            </a:r>
            <a:r>
              <a:rPr lang="en-US" dirty="0" smtClean="0"/>
              <a:t>music/dialogue/</a:t>
            </a:r>
            <a:r>
              <a:rPr lang="en-US" dirty="0" err="1" smtClean="0"/>
              <a:t>sfx</a:t>
            </a:r>
            <a:endParaRPr lang="en-US" dirty="0"/>
          </a:p>
          <a:p>
            <a:pPr algn="just"/>
            <a:r>
              <a:rPr lang="en-US" dirty="0" smtClean="0"/>
              <a:t>Timbre: the </a:t>
            </a:r>
            <a:r>
              <a:rPr lang="en-US" dirty="0"/>
              <a:t>quality of a tone that distinguishes it from other tones of the same pitch.</a:t>
            </a:r>
          </a:p>
          <a:p>
            <a:pPr algn="just"/>
            <a:r>
              <a:rPr lang="en-US" dirty="0" smtClean="0"/>
              <a:t>Duration: the </a:t>
            </a:r>
            <a:r>
              <a:rPr lang="en-US" dirty="0"/>
              <a:t>length of time in which vibration is maintained without </a:t>
            </a:r>
            <a:r>
              <a:rPr lang="en-US" dirty="0" smtClean="0"/>
              <a:t>interruption.</a:t>
            </a:r>
            <a:endParaRPr lang="en-US" dirty="0"/>
          </a:p>
          <a:p>
            <a:endParaRPr lang="en-US" dirty="0"/>
          </a:p>
        </p:txBody>
      </p:sp>
    </p:spTree>
    <p:extLst>
      <p:ext uri="{BB962C8B-B14F-4D97-AF65-F5344CB8AC3E}">
        <p14:creationId xmlns:p14="http://schemas.microsoft.com/office/powerpoint/2010/main" val="439458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Ear</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The human </a:t>
            </a:r>
            <a:r>
              <a:rPr lang="en-US" dirty="0"/>
              <a:t>ear serves as an astounding transducer, converting sound energy to mechanical energy to a nerve impulse that is transmitted to the brain</a:t>
            </a:r>
            <a:r>
              <a:rPr lang="en-US" dirty="0" smtClean="0"/>
              <a:t>.</a:t>
            </a:r>
          </a:p>
          <a:p>
            <a:pPr marL="0" indent="0">
              <a:buNone/>
            </a:pPr>
            <a:r>
              <a:rPr lang="en-US" dirty="0"/>
              <a:t>The ear consists of three basic parts - the outer ear, the middle ear, and the inner ear. Each part of the ear serves a specific purpose in the task of detecting and interpreting sound. The outer ear serves to collect and channel sound to the middle ear. The middle ear serves to transform the energy of a sound wave into the internal vibrations of the bone structure of the middle ear and ultimately transform these vibrations into a compressional wave in the inner ear. The inner ear serves to transform the energy of a compressional wave within the inner ear fluid into nerve impulses that can be transmitted to the brain. The three parts of the ear are shown below.</a:t>
            </a:r>
            <a:endParaRPr lang="en-US" dirty="0"/>
          </a:p>
        </p:txBody>
      </p:sp>
    </p:spTree>
    <p:extLst>
      <p:ext uri="{BB962C8B-B14F-4D97-AF65-F5344CB8AC3E}">
        <p14:creationId xmlns:p14="http://schemas.microsoft.com/office/powerpoint/2010/main" val="3862777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533401"/>
            <a:ext cx="8229600" cy="5884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8579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Outer Ear</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The outer ear consists of an earflap and an approximately 2-cm long ear canal. The earflap provides protection for the middle ear in order to prevent damage to the eardrum. The outer ear also channels sound waves that reach the ear through the ear canal to the eardrum of the middle ear. Because of the length of the ear canal, it is capable of amplifying sounds with frequencies of approximately 3000 Hz. As sound travels through the outer ear, the sound is still in the form of a pressure wave, with an alternating pattern of high and low pressure regions. It is not until the sound reaches the eardrum at the interface of the outer and the middle ear that the energy of the mechanical wave becomes converted into vibrations of the inner bone structure of the ear.</a:t>
            </a:r>
            <a:endParaRPr lang="en-US" dirty="0"/>
          </a:p>
        </p:txBody>
      </p:sp>
    </p:spTree>
    <p:extLst>
      <p:ext uri="{BB962C8B-B14F-4D97-AF65-F5344CB8AC3E}">
        <p14:creationId xmlns:p14="http://schemas.microsoft.com/office/powerpoint/2010/main" val="3641697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Middle Ear</a:t>
            </a:r>
            <a:br>
              <a:rPr lang="en-US" b="1" dirty="0"/>
            </a:br>
            <a:endParaRPr lang="en-US" dirty="0"/>
          </a:p>
        </p:txBody>
      </p:sp>
      <p:sp>
        <p:nvSpPr>
          <p:cNvPr id="3" name="Content Placeholder 2"/>
          <p:cNvSpPr>
            <a:spLocks noGrp="1"/>
          </p:cNvSpPr>
          <p:nvPr>
            <p:ph idx="1"/>
          </p:nvPr>
        </p:nvSpPr>
        <p:spPr>
          <a:xfrm>
            <a:off x="457200" y="990600"/>
            <a:ext cx="8229600" cy="5562600"/>
          </a:xfrm>
        </p:spPr>
        <p:txBody>
          <a:bodyPr>
            <a:noAutofit/>
          </a:bodyPr>
          <a:lstStyle/>
          <a:p>
            <a:pPr marL="0" indent="0">
              <a:buNone/>
            </a:pPr>
            <a:r>
              <a:rPr lang="en-US" sz="1800" dirty="0"/>
              <a:t>The middle ear is an air-filled cavity that consists of an eardrum and three tiny, interconnected bones - the hammer, anvil, and stirrup. The eardrum is a very durable and tightly stretched membrane that vibrates as the incoming pressure waves reach it. As shown below, a compression forces the eardrum inward and a rarefaction forces the eardrum outward, thus vibrating the eardrum at the same frequency of the sound wave</a:t>
            </a:r>
            <a:r>
              <a:rPr lang="en-US" sz="1800" dirty="0" smtClean="0"/>
              <a:t>.</a:t>
            </a:r>
          </a:p>
          <a:p>
            <a:pPr marL="0" indent="0">
              <a:buNone/>
            </a:pPr>
            <a:r>
              <a:rPr lang="en-US" sz="1800" dirty="0"/>
              <a:t>Being connected to the hammer, the movements of the eardrum will set the hammer, anvil, and stirrup into motion at the same frequency of the sound wave. The stirrup is connected to the inner ear; and thus the vibrations of the stirrup are transmitted to the fluid of the inner ear and create a compression wave within the fluid. The three tiny bones of the middle ear act as levers to amplify the vibrations of the sound wave. Due to a mechanical advantage, the displacements of the stirrup are greater than that of the hammer. Furthermore, since the pressure wave striking the large area of the eardrum is concentrated into the smaller area of the stirrup, the force of the vibrating stirrup is nearly 15 times larger than that of the eardrum. This feature enhances our ability of hear the faintest of sounds. The middle ear is an air-filled cavity that is connected by the Eustachian tube to the mouth. This connection allows for the equalization of pressure within the air-filled cavities of the ear. When this tube becomes clogged during a cold, the ear cavity is unable to equalize its pressure; this will often lead to earaches and other pains.</a:t>
            </a:r>
            <a:endParaRPr lang="en-US" sz="1800" dirty="0"/>
          </a:p>
        </p:txBody>
      </p:sp>
    </p:spTree>
    <p:extLst>
      <p:ext uri="{BB962C8B-B14F-4D97-AF65-F5344CB8AC3E}">
        <p14:creationId xmlns:p14="http://schemas.microsoft.com/office/powerpoint/2010/main" val="3499038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The Inner </a:t>
            </a:r>
            <a:r>
              <a:rPr lang="en-US" b="1" dirty="0" smtClean="0"/>
              <a:t>Ear</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a:t>The inner ear consists of a cochlea, the semicircular canals, and the auditory nerve. The cochlea and the semicircular canals are filled with a water-like fluid. The fluid and nerve cells of the semicircular canals provide no role in the task of hearing; they merely serve as </a:t>
            </a:r>
            <a:r>
              <a:rPr lang="en-US" i="1" dirty="0"/>
              <a:t>accelerometers</a:t>
            </a:r>
            <a:r>
              <a:rPr lang="en-US" dirty="0"/>
              <a:t> for detecting accelerated movements and assisting in the task of maintaining balance. The cochlea is a snail-shaped organ that would stretch to approximately 3 cm. In addition to being filled with fluid, the inner surface of the cochlea is lined with over 20 000 hair-like nerve cells that perform one of the most critical roles in our ability to hear. These nerve cells differ in length by minuscule amounts; they also have different degrees of resiliency to the fluid that passes over them. As a compressional wave moves from the interface between the hammer of the middle ear and the </a:t>
            </a:r>
            <a:r>
              <a:rPr lang="en-US" i="1" dirty="0"/>
              <a:t>oval window</a:t>
            </a:r>
            <a:r>
              <a:rPr lang="en-US" dirty="0"/>
              <a:t> of the inner ear through the cochlea, the small hair-like nerve cells will be set in motion. Each hair cell has a natural sensitivity to a particular frequency of vibration. When the frequency of the compressional wave matches the natural frequency of the nerve cell, that nerve cell will resonate with a larger amplitude of vibration. This increased vibrational amplitude induces the cell to release an electrical impulse that passes along the auditory nerve towards the brain. In a process that is not clearly understood, the brain is capable of interpreting the qualities of the sound upon reception of these electric nerve impulses.</a:t>
            </a:r>
            <a:endParaRPr lang="en-US" dirty="0"/>
          </a:p>
        </p:txBody>
      </p:sp>
    </p:spTree>
    <p:extLst>
      <p:ext uri="{BB962C8B-B14F-4D97-AF65-F5344CB8AC3E}">
        <p14:creationId xmlns:p14="http://schemas.microsoft.com/office/powerpoint/2010/main" val="619679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Sound </a:t>
            </a:r>
            <a:endParaRPr lang="en-US" dirty="0"/>
          </a:p>
        </p:txBody>
      </p:sp>
      <p:sp>
        <p:nvSpPr>
          <p:cNvPr id="3" name="Subtitle 2"/>
          <p:cNvSpPr>
            <a:spLocks noGrp="1"/>
          </p:cNvSpPr>
          <p:nvPr>
            <p:ph type="subTitle" idx="1"/>
          </p:nvPr>
        </p:nvSpPr>
        <p:spPr>
          <a:xfrm>
            <a:off x="990600" y="3886200"/>
            <a:ext cx="7086600" cy="762000"/>
          </a:xfrm>
        </p:spPr>
        <p:txBody>
          <a:bodyPr/>
          <a:lstStyle/>
          <a:p>
            <a:r>
              <a:rPr lang="en-US" dirty="0" smtClean="0"/>
              <a:t>Microphones, Proximity &amp; Human Ear</a:t>
            </a:r>
            <a:endParaRPr lang="en-US" dirty="0"/>
          </a:p>
        </p:txBody>
      </p:sp>
    </p:spTree>
    <p:extLst>
      <p:ext uri="{BB962C8B-B14F-4D97-AF65-F5344CB8AC3E}">
        <p14:creationId xmlns:p14="http://schemas.microsoft.com/office/powerpoint/2010/main" val="2473870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IS THERE ONE BEST MICROPHONE</a:t>
            </a:r>
            <a:r>
              <a:rPr lang="en-US" dirty="0" smtClean="0"/>
              <a:t>?</a:t>
            </a:r>
            <a:endParaRPr lang="en-US" dirty="0"/>
          </a:p>
        </p:txBody>
      </p:sp>
      <p:sp>
        <p:nvSpPr>
          <p:cNvPr id="3" name="Content Placeholder 2"/>
          <p:cNvSpPr>
            <a:spLocks noGrp="1"/>
          </p:cNvSpPr>
          <p:nvPr>
            <p:ph idx="1"/>
          </p:nvPr>
        </p:nvSpPr>
        <p:spPr/>
        <p:txBody>
          <a:bodyPr>
            <a:normAutofit fontScale="85000" lnSpcReduction="20000"/>
          </a:bodyPr>
          <a:lstStyle/>
          <a:p>
            <a:pPr fontAlgn="base"/>
            <a:r>
              <a:rPr lang="en-US" dirty="0"/>
              <a:t>There is no one size fits all solution to recording clean, consistent and intelligible dialogue tracks. An improvised scene or a documentary where multiple people are talking at the same time will require a specific type of microphone that has a wider, more forgiving polar pattern such as a cardioid or omnidirectional microphone.</a:t>
            </a:r>
          </a:p>
          <a:p>
            <a:pPr fontAlgn="base"/>
            <a:r>
              <a:rPr lang="en-US" dirty="0"/>
              <a:t>However, on smaller indie film sets or on documentary shoots with more controlled environments you might be able to use a shotgun microphone with a super-cardioid pickup pattern for a more isolated and focused recording.</a:t>
            </a:r>
          </a:p>
          <a:p>
            <a:pPr marL="0" indent="0">
              <a:buNone/>
            </a:pPr>
            <a:endParaRPr lang="en-US" dirty="0"/>
          </a:p>
        </p:txBody>
      </p:sp>
    </p:spTree>
    <p:extLst>
      <p:ext uri="{BB962C8B-B14F-4D97-AF65-F5344CB8AC3E}">
        <p14:creationId xmlns:p14="http://schemas.microsoft.com/office/powerpoint/2010/main" val="2483670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SINGLE SYSTEM VS. DOUBLE SYSTEM</a:t>
            </a:r>
            <a:br>
              <a:rPr lang="en-US" dirty="0"/>
            </a:br>
            <a:endParaRPr lang="en-US" dirty="0"/>
          </a:p>
        </p:txBody>
      </p:sp>
      <p:sp>
        <p:nvSpPr>
          <p:cNvPr id="3" name="Content Placeholder 2"/>
          <p:cNvSpPr>
            <a:spLocks noGrp="1"/>
          </p:cNvSpPr>
          <p:nvPr>
            <p:ph idx="1"/>
          </p:nvPr>
        </p:nvSpPr>
        <p:spPr>
          <a:xfrm>
            <a:off x="457200" y="1066800"/>
            <a:ext cx="8229600" cy="5059363"/>
          </a:xfrm>
        </p:spPr>
        <p:txBody>
          <a:bodyPr>
            <a:normAutofit fontScale="25000" lnSpcReduction="20000"/>
          </a:bodyPr>
          <a:lstStyle/>
          <a:p>
            <a:pPr fontAlgn="base"/>
            <a:r>
              <a:rPr lang="en-US" sz="7200" dirty="0"/>
              <a:t>The microphones you choose will also vary depending on your recording preferences and your team. If you’re working on a documentary and you’re working alone then you’ll likely be shooting single system with a microphone mounted on the camera. However, if you have a larger crew you might have a mixer and boom op helping you capture audio on an external recorder (such as the Zoom H4n or a Sound Devices recorder).</a:t>
            </a:r>
          </a:p>
          <a:p>
            <a:pPr fontAlgn="base"/>
            <a:r>
              <a:rPr lang="en-US" sz="7200" dirty="0"/>
              <a:t>If dialogue is a major concern of yours then it’s important to know that shooting double system on an external recorder will yield better results than shooting single system using an on-board microphone. Along with shooting duel system, a good shotgun microphone and a pair of </a:t>
            </a:r>
            <a:r>
              <a:rPr lang="en-US" sz="7200" dirty="0" smtClean="0"/>
              <a:t>lavalieres </a:t>
            </a:r>
            <a:r>
              <a:rPr lang="en-US" sz="7200" dirty="0"/>
              <a:t>will really help add to your sound kit and give you optimal results during your filming process.</a:t>
            </a:r>
          </a:p>
          <a:p>
            <a:pPr fontAlgn="base"/>
            <a:r>
              <a:rPr lang="en-US" sz="7200" dirty="0"/>
              <a:t>The short shotgun microphone is the go-to microphone for dialogue recordings on most films. There is no one “best” brand. Each </a:t>
            </a:r>
            <a:r>
              <a:rPr lang="en-US" sz="7200" dirty="0" smtClean="0"/>
              <a:t>Mic </a:t>
            </a:r>
            <a:r>
              <a:rPr lang="en-US" sz="7200" dirty="0"/>
              <a:t>will “color” your soundtrack differently. You’ll probably come across, or already be familiar with Sennheiser mics, Azden mics, Rode mics or </a:t>
            </a:r>
            <a:r>
              <a:rPr lang="en-US" sz="7200" dirty="0" smtClean="0"/>
              <a:t>Audio- </a:t>
            </a:r>
            <a:r>
              <a:rPr lang="en-US" sz="7200" dirty="0" err="1" smtClean="0"/>
              <a:t>Technica</a:t>
            </a:r>
            <a:r>
              <a:rPr lang="en-US" sz="7200" dirty="0" smtClean="0"/>
              <a:t> </a:t>
            </a:r>
            <a:r>
              <a:rPr lang="en-US" sz="7200" dirty="0"/>
              <a:t>mics to name only a few. In fact, before the invention of the Rode NTG-3 we used the Sennheiser MKH </a:t>
            </a:r>
            <a:r>
              <a:rPr lang="en-US" sz="7200" dirty="0" smtClean="0"/>
              <a:t>416</a:t>
            </a:r>
            <a:r>
              <a:rPr lang="en-US" sz="7200" dirty="0"/>
              <a:t> </a:t>
            </a:r>
            <a:r>
              <a:rPr lang="en-US" sz="7200" dirty="0" smtClean="0"/>
              <a:t>as </a:t>
            </a:r>
            <a:r>
              <a:rPr lang="en-US" sz="7200" dirty="0"/>
              <a:t>our primary dialogue microphone which was the standard microphone on indie film sets for years.</a:t>
            </a:r>
          </a:p>
          <a:p>
            <a:pPr fontAlgn="base"/>
            <a:r>
              <a:rPr lang="en-US" sz="7200" dirty="0"/>
              <a:t>In short, all of these manufactures offer a great selection of choices that help you “color” your sound-scape differently. Just as lenses help you define your picture, microphones help you define your sound-scape. You’ll likely get comfortable using one or two brands and you’ll likely stick with them.</a:t>
            </a:r>
          </a:p>
          <a:p>
            <a:pPr marL="0" indent="0">
              <a:buNone/>
            </a:pPr>
            <a:endParaRPr lang="en-US" dirty="0"/>
          </a:p>
        </p:txBody>
      </p:sp>
    </p:spTree>
    <p:extLst>
      <p:ext uri="{BB962C8B-B14F-4D97-AF65-F5344CB8AC3E}">
        <p14:creationId xmlns:p14="http://schemas.microsoft.com/office/powerpoint/2010/main" val="1386012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LAVS</a:t>
            </a:r>
            <a:br>
              <a:rPr lang="en-US" dirty="0"/>
            </a:br>
            <a:endParaRPr lang="en-US" dirty="0"/>
          </a:p>
        </p:txBody>
      </p:sp>
      <p:sp>
        <p:nvSpPr>
          <p:cNvPr id="3" name="Content Placeholder 2"/>
          <p:cNvSpPr>
            <a:spLocks noGrp="1"/>
          </p:cNvSpPr>
          <p:nvPr>
            <p:ph idx="1"/>
          </p:nvPr>
        </p:nvSpPr>
        <p:spPr>
          <a:xfrm>
            <a:off x="457200" y="1066800"/>
            <a:ext cx="8229600" cy="5059363"/>
          </a:xfrm>
        </p:spPr>
        <p:txBody>
          <a:bodyPr>
            <a:normAutofit fontScale="55000" lnSpcReduction="20000"/>
          </a:bodyPr>
          <a:lstStyle/>
          <a:p>
            <a:pPr fontAlgn="base"/>
            <a:r>
              <a:rPr lang="en-US" dirty="0"/>
              <a:t>Lav microphones work a little differently than shotgun microphones. They are placed close to the mouth and under the chin of your subject so they give a different, and slightly less natural sound compared to a shotgun microphone. The chin of the subject produces an “acoustic shadow” which means the words coming from the subject’s mouth will reach the mic in a slightly different way than they reach a shotgun mic.</a:t>
            </a:r>
          </a:p>
          <a:p>
            <a:pPr fontAlgn="base"/>
            <a:r>
              <a:rPr lang="en-US" dirty="0"/>
              <a:t>In most cases they have an omnidirectional pickup pattern which means they don’t “isolate” sounds as much as a shotgun mic. That being said, there are times that lavs are necessary in film production. In fact, they are necessary in many situations and some sound recordists put lavs on all actors regardless if they use the recording from those mics or not. For them, it provides an audio safety net.</a:t>
            </a:r>
          </a:p>
          <a:p>
            <a:pPr fontAlgn="base"/>
            <a:r>
              <a:rPr lang="en-US" dirty="0"/>
              <a:t>Other times a ceiling might be too low for a shotgun mic, or the boom pole might be casting unwanted shadows, the scene might require movement that the boom pole can’t navigate around… the list can go on. A lavalier microphone </a:t>
            </a:r>
            <a:r>
              <a:rPr lang="en-US" dirty="0" smtClean="0"/>
              <a:t>gives </a:t>
            </a:r>
            <a:r>
              <a:rPr lang="en-US" dirty="0"/>
              <a:t>you the opportunity to make sure you get a good dialogue recording even in these tough recording situations.</a:t>
            </a:r>
          </a:p>
          <a:p>
            <a:pPr marL="0" indent="0">
              <a:buNone/>
            </a:pPr>
            <a:endParaRPr lang="en-US" dirty="0" smtClean="0"/>
          </a:p>
          <a:p>
            <a:pPr marL="0" indent="0">
              <a:buNone/>
            </a:pPr>
            <a:r>
              <a:rPr lang="en-US" dirty="0" smtClean="0"/>
              <a:t>However</a:t>
            </a:r>
            <a:r>
              <a:rPr lang="en-US" dirty="0"/>
              <a:t>, it’s important to remember, just as a hammer doesn’t make a house great, a microphone doesn’t guarantee a strong dialogue recording. Smart thinking, proper planning and a skilled sound recordists help make your dialogue recordings great.</a:t>
            </a:r>
            <a:endParaRPr lang="en-US" dirty="0"/>
          </a:p>
        </p:txBody>
      </p:sp>
    </p:spTree>
    <p:extLst>
      <p:ext uri="{BB962C8B-B14F-4D97-AF65-F5344CB8AC3E}">
        <p14:creationId xmlns:p14="http://schemas.microsoft.com/office/powerpoint/2010/main" val="22556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Proximity</a:t>
            </a:r>
            <a:endParaRPr lang="en-US" dirty="0"/>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None/>
            </a:pPr>
            <a:r>
              <a:rPr lang="en-US" sz="2400" dirty="0" smtClean="0"/>
              <a:t>By </a:t>
            </a:r>
            <a:r>
              <a:rPr lang="en-US" sz="2400" dirty="0" err="1" smtClean="0"/>
              <a:t>Defination</a:t>
            </a:r>
            <a:r>
              <a:rPr lang="en-US" dirty="0" smtClean="0"/>
              <a:t>: </a:t>
            </a:r>
            <a:r>
              <a:rPr lang="en-US" sz="2400" dirty="0"/>
              <a:t>adjacency, closeness, contiguity, immediacy, </a:t>
            </a:r>
            <a:endParaRPr lang="en-US" sz="2400" dirty="0" smtClean="0"/>
          </a:p>
          <a:p>
            <a:pPr marL="0" indent="0">
              <a:buNone/>
            </a:pPr>
            <a:r>
              <a:rPr lang="en-US" sz="2400" dirty="0" smtClean="0"/>
              <a:t>nearness</a:t>
            </a:r>
            <a:r>
              <a:rPr lang="en-US" sz="2400" dirty="0"/>
              <a:t>, propinquity, </a:t>
            </a:r>
            <a:r>
              <a:rPr lang="en-US" sz="2400" dirty="0" smtClean="0"/>
              <a:t>vicinity. </a:t>
            </a:r>
            <a:r>
              <a:rPr lang="en-US" sz="2400" dirty="0"/>
              <a:t>Acquired from </a:t>
            </a:r>
            <a:r>
              <a:rPr lang="en-US" sz="2400" dirty="0"/>
              <a:t>Latin </a:t>
            </a:r>
            <a:r>
              <a:rPr lang="en-US" sz="2400" dirty="0"/>
              <a:t>proximitat, proximitas,</a:t>
            </a:r>
            <a:r>
              <a:rPr lang="en-US" sz="2400" dirty="0"/>
              <a:t> forms of the adjective proximus,meaning "nearest" or "next</a:t>
            </a:r>
            <a:r>
              <a:rPr lang="en-US" sz="2400" dirty="0" smtClean="0"/>
              <a:t>.</a:t>
            </a:r>
          </a:p>
          <a:p>
            <a:pPr marL="0" indent="0">
              <a:buNone/>
            </a:pPr>
            <a:endParaRPr lang="en-US" sz="2400" dirty="0"/>
          </a:p>
          <a:p>
            <a:pPr marL="0" indent="0">
              <a:buNone/>
            </a:pPr>
            <a:r>
              <a:rPr lang="en-US" sz="2400" dirty="0" smtClean="0"/>
              <a:t>Proximity Effect: </a:t>
            </a:r>
            <a:r>
              <a:rPr lang="en-US" sz="2400" dirty="0"/>
              <a:t>In a conductor carrying alternating current, if currents are flowing through one or more other nearby conductors, such as within a closely wound coil of wire, the distribution of current within the first conductor will be constrained to smaller regions. The resulting current crowding is termed the </a:t>
            </a:r>
            <a:r>
              <a:rPr lang="en-US" sz="2400" b="1" dirty="0"/>
              <a:t>proximity effect</a:t>
            </a:r>
            <a:r>
              <a:rPr lang="en-US" sz="2400" dirty="0"/>
              <a:t>. This crowding gives an increase in the effective resistance of the circuit, which increases with frequency</a:t>
            </a:r>
          </a:p>
        </p:txBody>
      </p:sp>
    </p:spTree>
    <p:extLst>
      <p:ext uri="{BB962C8B-B14F-4D97-AF65-F5344CB8AC3E}">
        <p14:creationId xmlns:p14="http://schemas.microsoft.com/office/powerpoint/2010/main" val="1685015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Factors Affecting the Proximity </a:t>
            </a:r>
            <a:r>
              <a:rPr lang="en-US" dirty="0" smtClean="0"/>
              <a:t>Effect</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proximity effect mainly depends on the factors like conductors material, conductor diameter, frequency and conductor structure. The factors are explained below in details</a:t>
            </a:r>
          </a:p>
          <a:p>
            <a:r>
              <a:rPr lang="en-US" b="1" dirty="0"/>
              <a:t>Frequency</a:t>
            </a:r>
            <a:r>
              <a:rPr lang="en-US" dirty="0"/>
              <a:t> – The proximity increases with the increases in the frequency.</a:t>
            </a:r>
          </a:p>
          <a:p>
            <a:r>
              <a:rPr lang="en-US" b="1" dirty="0"/>
              <a:t>Diameter – </a:t>
            </a:r>
            <a:r>
              <a:rPr lang="en-US" dirty="0"/>
              <a:t>The proximity effect increases with the increase in the conductor.</a:t>
            </a:r>
          </a:p>
          <a:p>
            <a:r>
              <a:rPr lang="en-US" b="1" dirty="0"/>
              <a:t>Structure – </a:t>
            </a:r>
            <a:r>
              <a:rPr lang="en-US" dirty="0"/>
              <a:t>This effect is more on the solid conductor as compared to the stranded conductor  (i.e., </a:t>
            </a:r>
            <a:r>
              <a:rPr lang="en-US" dirty="0" smtClean="0"/>
              <a:t>ACSR</a:t>
            </a:r>
            <a:r>
              <a:rPr lang="en-US" dirty="0"/>
              <a:t>) because the surface area of the stranded conductor is smaller than the solid conductor.</a:t>
            </a:r>
          </a:p>
          <a:p>
            <a:r>
              <a:rPr lang="en-US" b="1" dirty="0"/>
              <a:t>Material – </a:t>
            </a:r>
            <a:r>
              <a:rPr lang="en-US" dirty="0"/>
              <a:t>If the material is made up of high ferromagnetic material then the proximity effect is more on their surface.</a:t>
            </a:r>
          </a:p>
          <a:p>
            <a:pPr marL="0" indent="0">
              <a:buNone/>
            </a:pPr>
            <a:endParaRPr lang="en-US" dirty="0"/>
          </a:p>
        </p:txBody>
      </p:sp>
    </p:spTree>
    <p:extLst>
      <p:ext uri="{BB962C8B-B14F-4D97-AF65-F5344CB8AC3E}">
        <p14:creationId xmlns:p14="http://schemas.microsoft.com/office/powerpoint/2010/main" val="2317077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reduce Proximity Effect</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a:t>T</a:t>
            </a:r>
            <a:r>
              <a:rPr lang="en-US" dirty="0" smtClean="0"/>
              <a:t>he </a:t>
            </a:r>
            <a:r>
              <a:rPr lang="en-US" dirty="0"/>
              <a:t>proximity effect can be reduced by using the ACSR (Aluminum Core Steel Reinforced) conductor. In ACSR conductor the steel is placed at the </a:t>
            </a:r>
            <a:r>
              <a:rPr lang="en-US" dirty="0" smtClean="0"/>
              <a:t>center </a:t>
            </a:r>
            <a:r>
              <a:rPr lang="en-US" dirty="0"/>
              <a:t>of the conductor and the </a:t>
            </a:r>
            <a:r>
              <a:rPr lang="en-US" dirty="0" smtClean="0"/>
              <a:t>aluminum </a:t>
            </a:r>
            <a:r>
              <a:rPr lang="en-US" dirty="0"/>
              <a:t>conductor is positioned around steel wire.</a:t>
            </a:r>
          </a:p>
          <a:p>
            <a:r>
              <a:rPr lang="en-US" dirty="0"/>
              <a:t>The steel increased the strength of the conductor but reduced the surface area of the conductor. Thus, the current flow mostly in the outer layer of the conductor and no current is carried in the </a:t>
            </a:r>
            <a:r>
              <a:rPr lang="en-US" dirty="0" smtClean="0"/>
              <a:t>center </a:t>
            </a:r>
            <a:r>
              <a:rPr lang="en-US" dirty="0"/>
              <a:t>of the conductor. Thus, reduced the proximity effect on the conductor.</a:t>
            </a:r>
          </a:p>
          <a:p>
            <a:endParaRPr lang="en-US" dirty="0"/>
          </a:p>
        </p:txBody>
      </p:sp>
    </p:spTree>
    <p:extLst>
      <p:ext uri="{BB962C8B-B14F-4D97-AF65-F5344CB8AC3E}">
        <p14:creationId xmlns:p14="http://schemas.microsoft.com/office/powerpoint/2010/main" val="4011138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Proximity Effect</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a:t>The proximity effect in audio is an increase in bass or low frequency response when a sound source is close to a directional or cardioid microphone</a:t>
            </a:r>
            <a:r>
              <a:rPr lang="en-US" sz="2400" dirty="0"/>
              <a:t>.</a:t>
            </a:r>
          </a:p>
          <a:p>
            <a:pPr marL="0" indent="0">
              <a:buNone/>
            </a:pPr>
            <a:endParaRPr lang="en-US" sz="2400" dirty="0"/>
          </a:p>
          <a:p>
            <a:pPr marL="0" indent="0">
              <a:buNone/>
            </a:pPr>
            <a:r>
              <a:rPr lang="en-US" sz="2400" dirty="0"/>
              <a:t>The proximity effect, referring to the increase of effective resistance in nearby circuitry is caused by the AC currents inducing other AC currents in the nearby wires. This impedes the flow of electrons elsewhere. The physics behind this is lens' law. It states that any change in magnetic flux will induce a current</a:t>
            </a:r>
          </a:p>
        </p:txBody>
      </p:sp>
    </p:spTree>
    <p:extLst>
      <p:ext uri="{BB962C8B-B14F-4D97-AF65-F5344CB8AC3E}">
        <p14:creationId xmlns:p14="http://schemas.microsoft.com/office/powerpoint/2010/main" val="3683591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TotalTime>
  <Words>1695</Words>
  <Application>Microsoft Office PowerPoint</Application>
  <PresentationFormat>On-screen Show (4:3)</PresentationFormat>
  <Paragraphs>60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Centre for Research in Art of Film and Television</vt:lpstr>
      <vt:lpstr>Film Sound </vt:lpstr>
      <vt:lpstr>IS THERE ONE BEST MICROPHONE?</vt:lpstr>
      <vt:lpstr>SINGLE SYSTEM VS. DOUBLE SYSTEM </vt:lpstr>
      <vt:lpstr>THE LAVS </vt:lpstr>
      <vt:lpstr>Proximity</vt:lpstr>
      <vt:lpstr>Factors Affecting the Proximity Effect</vt:lpstr>
      <vt:lpstr>How to reduce Proximity Effect?</vt:lpstr>
      <vt:lpstr>Proximity Effect</vt:lpstr>
      <vt:lpstr>How can we avoid Proximity Effect?</vt:lpstr>
      <vt:lpstr>PowerPoint Presentation</vt:lpstr>
      <vt:lpstr>Properties of Sound</vt:lpstr>
      <vt:lpstr>Human Ear</vt:lpstr>
      <vt:lpstr>PowerPoint Presentation</vt:lpstr>
      <vt:lpstr>The Outer Ear</vt:lpstr>
      <vt:lpstr>The Middle Ear </vt:lpstr>
      <vt:lpstr>The Inner Ear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Sound</dc:title>
  <dc:creator>Windows User</dc:creator>
  <cp:lastModifiedBy>Windows User</cp:lastModifiedBy>
  <cp:revision>33</cp:revision>
  <dcterms:created xsi:type="dcterms:W3CDTF">2019-02-01T19:06:35Z</dcterms:created>
  <dcterms:modified xsi:type="dcterms:W3CDTF">2019-02-06T02:37:09Z</dcterms:modified>
</cp:coreProperties>
</file>